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017" r:id="rId3"/>
    <p:sldId id="1040" r:id="rId4"/>
    <p:sldId id="1019" r:id="rId5"/>
    <p:sldId id="1043" r:id="rId6"/>
    <p:sldId id="1023" r:id="rId7"/>
    <p:sldId id="1044" r:id="rId8"/>
    <p:sldId id="1045" r:id="rId9"/>
    <p:sldId id="1047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高中物理 选择性必修 第一册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SDKJ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" y="1721001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5400">
                <a:solidFill>
                  <a:srgbClr val="549E39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机械波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" y="2996952"/>
            <a:ext cx="12190412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  波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的反射和折射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波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的反射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波面和波线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775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从波源发出的波经过相同传播时间到达的各点所组成的面，称为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波阵面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波面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波面是球面的波称为球面波，波面是平面的波称为平面波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用来表示波的传播方向的线称为波线，波线与各个波面总是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垂直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波在均匀介质中传播时，波面的形状不变，波线保持为直线，波的传播方向也不变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知识过.eps" descr="id:21474938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94806" y="883444"/>
            <a:ext cx="6966049" cy="601340"/>
          </a:xfrm>
          <a:prstGeom prst="rect">
            <a:avLst/>
          </a:prstGeom>
        </p:spPr>
      </p:pic>
      <p:pic>
        <p:nvPicPr>
          <p:cNvPr id="4" name="知识点1.eps" descr="id:214749387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4255" y="1722978"/>
            <a:ext cx="1236455" cy="341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988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波的反射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775" algn="dist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波从一种介质传播到另一种介质表面时，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返回原来介质传播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的现象称为波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775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波在遇到障碍物发生反射时，入射波的波线与反射面法线的夹角称为入射角，反射波的波线与反射面法线的夹角称为反射角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反射波的波长、频率和波速都与入射波的相同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反射定律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775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反射波的波线、入射波的波线和法线在同一平面内，反射波的波线和入射波的波线分别位于法线两侧，反射角等于入射角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4357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9037" y="3724890"/>
            <a:ext cx="1112851" cy="65461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64704"/>
                <a:ext cx="11485848" cy="427764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  </a:t>
                </a:r>
                <a:r>
                  <a:rPr lang="zh-CN" altLang="zh-CN" b="1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波</a:t>
                </a:r>
                <a:r>
                  <a:rPr lang="zh-CN" altLang="zh-CN" b="1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的折射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波的折射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775"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波从一种介质进入另一种介质时，波线会偏折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物理学中，我们把波在传播过程中，由一种介质进入另一种介质时传播方向发生偏折的现象，称为波的折射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775" algn="dist"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在波的折射中，入射波的波线与法线的夹角称为入射角，用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表示；折射波的波</a:t>
                </a:r>
                <a:r>
                  <a:rPr lang="zh-CN" altLang="zh-CN" b="1" spc="-9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线与法线的夹角称为折射角，用</a:t>
                </a:r>
                <a:r>
                  <a:rPr lang="en-US" altLang="zh-CN" b="1" i="1" spc="-9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 spc="-9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</a:t>
                </a:r>
                <a:r>
                  <a:rPr lang="en-US" altLang="zh-CN" b="1" spc="-9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spc="-9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入射角和折射角与波速之间的关系为</a:t>
                </a:r>
                <a:r>
                  <a:rPr lang="en-US" altLang="zh-CN" b="1" spc="-9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</m:t>
                        </m:r>
                        <m:r>
                          <a:rPr lang="en-US" altLang="zh-CN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𝒊</m:t>
                        </m:r>
                      </m:num>
                      <m:den>
                        <m:r>
                          <a:rPr lang="en-US" altLang="zh-CN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𝐬𝐢𝐧𝐫</m:t>
                        </m:r>
                      </m:den>
                    </m:f>
                  </m:oMath>
                </a14:m>
                <a:r>
                  <a:rPr lang="zh-CN" altLang="zh-CN" b="1" spc="-9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 spc="-9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spc="-9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 spc="-9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 spc="-9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 spc="-90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 spc="-9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spc="-9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 spc="-9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775"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式中，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分别是波在介质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Ⅰ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和介质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中的波速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64704"/>
                <a:ext cx="11485848" cy="4277646"/>
              </a:xfrm>
              <a:blipFill>
                <a:blip r:embed="rId3"/>
                <a:stretch>
                  <a:fillRect l="-796" r="-849" b="-9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知识点2.eps" descr="id:214749389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0855" y="909199"/>
            <a:ext cx="1413871" cy="375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425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927201"/>
            <a:ext cx="11512136" cy="459003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48901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在两种介质分界面发生折射时频率不变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可以从多个角度解释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反射同理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波的频率是由波源的振动频率决定的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当波从一种介质传播到另一种介质时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波源的振动频率并没有改变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在两种介质的分界面处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波的振动必须保持连续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也就是说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在分界面上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入射波和折射波的振动必须同步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否则会导致能量不守恒或相位不匹配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频率与波的能量直接相关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如果频率发生变化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能量守恒将被破坏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因此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为了满足能量守恒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频率必须保持不变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名师点拨.eps" descr="id:214749388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8159" y="957718"/>
            <a:ext cx="1993265" cy="46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351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84784"/>
                <a:ext cx="11485848" cy="404527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波</a:t>
                </a:r>
                <a:r>
                  <a:rPr lang="zh-CN" altLang="zh-CN" b="1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的折射问题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弄清折射现象发生的条件：当波从一种介质斜射入另一种介质时，波才发生折射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当波垂直入射时不发生折射现象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抓住入射波与折射波的区别与联系：波的频率相同、波速不同、波长不同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计算时，注意公式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𝒊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Book Antiqua" panose="0204060205030503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中角度与速度的对应关系；另外，可结合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λf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及频率不变的特点，将公式转化为角度与波长的关系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𝒊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𝐬𝐢𝐧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𝝀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𝝀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，解决有关波长的问题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84784"/>
                <a:ext cx="11485848" cy="4045275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要点破.eps" descr="id:21474939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97398" y="911131"/>
            <a:ext cx="6638168" cy="573653"/>
          </a:xfrm>
          <a:prstGeom prst="rect">
            <a:avLst/>
          </a:prstGeom>
        </p:spPr>
      </p:pic>
      <p:pic>
        <p:nvPicPr>
          <p:cNvPr id="4" name="要点.eps" descr="id:214749393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333" y="1609368"/>
            <a:ext cx="864353" cy="379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492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物体发出的声音在空气中的波长为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，波速为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340 m/s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，在海水中的波长为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4.5 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求该波的频率及该波在海水中的波速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.eps" descr="id:214749222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7828" y="908720"/>
            <a:ext cx="1142882" cy="368424"/>
          </a:xfrm>
          <a:prstGeom prst="rect">
            <a:avLst/>
          </a:prstGeom>
        </p:spPr>
      </p:pic>
      <p:pic>
        <p:nvPicPr>
          <p:cNvPr id="4" name="24答案.eps" descr="id:214749224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2636912"/>
            <a:ext cx="864096" cy="30809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270670" y="2535287"/>
            <a:ext cx="24336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solidFill>
                  <a:srgbClr val="000000"/>
                </a:solidFill>
              </a:rPr>
              <a:t>340 Hz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</a:rPr>
              <a:t>1 </a:t>
            </a:r>
            <a:r>
              <a:rPr lang="en-US" altLang="zh-CN" sz="2400" smtClean="0">
                <a:solidFill>
                  <a:srgbClr val="000000"/>
                </a:solidFill>
              </a:rPr>
              <a:t>530 m</a:t>
            </a:r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内容占位符 1"/>
              <p:cNvSpPr txBox="1">
                <a:spLocks/>
              </p:cNvSpPr>
              <p:nvPr/>
            </p:nvSpPr>
            <p:spPr bwMode="auto">
              <a:xfrm>
                <a:off x="360854" y="2991202"/>
                <a:ext cx="11485848" cy="14439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Book Antiqua" panose="0204060205030503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v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𝝀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𝟑𝟒𝟎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Hz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340 Hz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因波的频率不变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则在海水中的波速为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海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λ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海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4.5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340 m/s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530 m/s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2991202"/>
                <a:ext cx="11485848" cy="1443985"/>
              </a:xfrm>
              <a:prstGeom prst="rect">
                <a:avLst/>
              </a:prstGeom>
              <a:blipFill>
                <a:blip r:embed="rId4"/>
                <a:stretch>
                  <a:fillRect l="-796" r="-849" b="-421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24解析.eps" descr="id:214749223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06574" y="3279234"/>
            <a:ext cx="894075" cy="318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693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若物体在海面处向海底发出声音，经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0.5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听到回声，则海水深度是多少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答案.eps" descr="id:21474922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1484784"/>
            <a:ext cx="864096" cy="30809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414686" y="1412776"/>
            <a:ext cx="12875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solidFill>
                  <a:srgbClr val="000000"/>
                </a:solidFill>
              </a:rPr>
              <a:t>382.5 m </a:t>
            </a: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内容占位符 1"/>
              <p:cNvSpPr txBox="1">
                <a:spLocks/>
              </p:cNvSpPr>
              <p:nvPr/>
            </p:nvSpPr>
            <p:spPr bwMode="auto">
              <a:xfrm>
                <a:off x="360854" y="1760847"/>
                <a:ext cx="11485848" cy="800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sz="23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入射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声波和反射声波用时相同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则海水深度为 </a:t>
                </a:r>
                <a:r>
                  <a:rPr lang="en-US" altLang="zh-CN" sz="23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3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海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num>
                      <m:den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530</a:t>
                </a:r>
                <a:r>
                  <a:rPr lang="en-US" altLang="zh-CN" sz="23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m:rPr>
                            <m:nor/>
                          </m:rPr>
                          <a:rPr lang="en-US" altLang="zh-CN" sz="23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3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m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382.5 m</a:t>
                </a:r>
                <a:r>
                  <a:rPr lang="en-US" altLang="zh-CN" sz="2300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23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1760847"/>
                <a:ext cx="11485848" cy="800155"/>
              </a:xfrm>
              <a:prstGeom prst="rect">
                <a:avLst/>
              </a:prstGeom>
              <a:blipFill>
                <a:blip r:embed="rId3"/>
                <a:stretch>
                  <a:fillRect r="-796" b="-763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24解析.eps" descr="id:214749223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20611" y="2127490"/>
            <a:ext cx="894075" cy="318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113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的条件下，若物体以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m/s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的速度由海面向海底运动，则经过多长时间听到回声？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答案.eps" descr="id:21474922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060848"/>
            <a:ext cx="864096" cy="30809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353401" y="1988840"/>
            <a:ext cx="10743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solidFill>
                  <a:srgbClr val="000000"/>
                </a:solidFill>
              </a:rPr>
              <a:t>0.498 s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444695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物体与声音运动的过程示意图如图所示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设听到回声的时间为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则有 </a:t>
            </a:r>
            <a:r>
              <a:rPr lang="en-US" altLang="zh-CN" b="1" i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代入数据解得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≈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0.498 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24解析.eps" descr="id:214749223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2636912"/>
            <a:ext cx="894075" cy="318933"/>
          </a:xfrm>
          <a:prstGeom prst="rect">
            <a:avLst/>
          </a:prstGeom>
        </p:spPr>
      </p:pic>
      <p:pic>
        <p:nvPicPr>
          <p:cNvPr id="8" name="hjer244a.jpg" descr="id:214749224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751184" y="3140968"/>
            <a:ext cx="2144222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973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719</Words>
  <Application>Microsoft Office PowerPoint</Application>
  <PresentationFormat>自定义</PresentationFormat>
  <Paragraphs>34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0" baseType="lpstr">
      <vt:lpstr>仿宋</vt:lpstr>
      <vt:lpstr>黑体</vt:lpstr>
      <vt:lpstr>楷体</vt:lpstr>
      <vt:lpstr>宋体</vt:lpstr>
      <vt:lpstr>微软雅黑</vt:lpstr>
      <vt:lpstr>Arial</vt:lpstr>
      <vt:lpstr>Book Antiqua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383</cp:revision>
  <dcterms:created xsi:type="dcterms:W3CDTF">2020-11-06T05:24:00Z</dcterms:created>
  <dcterms:modified xsi:type="dcterms:W3CDTF">2025-06-18T02:35:39Z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